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5" r:id="rId7"/>
    <p:sldId id="262" r:id="rId8"/>
    <p:sldId id="280" r:id="rId9"/>
    <p:sldId id="263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8" r:id="rId21"/>
    <p:sldId id="279" r:id="rId22"/>
    <p:sldId id="27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3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4F64C-89D4-2236-C7B6-8B7D31F84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3A885-2650-6D8C-1D72-73D840195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97A29-45D7-9BDB-8D92-FF3C15E2B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7282E8-AEAF-0A73-1B35-D4D52EB8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E5E97-6E46-D426-C1D8-2BB7C352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54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D027-0CA7-1013-65FC-9B7E0E6B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585EE7-E4F5-D6D9-0129-85C846E92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77DB7F-F606-28B6-8E0C-9DB06447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63849-BB9B-C2E7-68B9-EA0744B2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ECB18-FE94-4DFB-3CF7-3F4A71BF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6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F59907-5A40-8518-6BCB-CDE439483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6DB6DC-D0EC-FE0D-D2CB-B7FF70948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19466-9476-A7EC-975B-46EE0531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3B04D-EBD1-AF78-4EFA-4DC7F361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3C7D4-5CFC-30F6-F6A7-09041B3E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24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3A263-1802-C263-0271-8A7575F9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98A58-DD1C-1334-7220-122B8CBAC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E4FE0-3C81-63A6-00E4-43C51FAA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81975-5136-144F-8FE0-4D2838B6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277FA7-513C-FE99-86BD-A5B81980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6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31A54-4E6E-1C3E-882C-10462B6D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6678B7-0044-8DE5-D933-0D54F7EBD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9F106-F78E-A0B3-2FA1-21ABCA1D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BE77B-69FB-13A8-A7C7-15A03EC1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EA167-0EA4-E3B2-B23F-CD5727978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E7061-2AB3-D558-2AC1-3AA4496D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D61B8C-EC69-F6FA-FDF5-D762BBCAC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9C0FA3-52B9-66FF-1D03-6931D768F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976DD0-2B47-9ED4-3C27-355C3DF0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DD838B-4062-E48C-A9A3-91A787A37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8BC366-03B3-95AA-D53D-A5955CB9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78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E5472-62D4-2654-5280-96DE00921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967F4E-3FB2-8B73-5752-F3E8553EF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54E728-2F50-2765-CED1-33A94C945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B1482C-DE4B-7768-95B4-FF9B2650D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2BB827-2A9D-6BC1-8652-8F0273EB2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92E44F-A0F6-055B-1C7A-3993EBB5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9BD350-179D-9BDC-61B5-C51274C0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E5A49D-314C-2722-C5E0-2D3DBFF9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23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CF2A7-6D68-125D-6029-F2609CF2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3C4CF3-76A8-3D0C-7CD5-0AA81FA66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F2687B-1579-C9B2-A0DF-97DE9DA2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3E4D55-FA13-DD5A-7E86-66A3341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1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B0B3B-C813-2CAF-0622-900E570C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7EF97A-C941-0007-084B-85ED7AF2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CF7668-83EE-B733-7221-69087B65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3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A7694-C51B-F138-4803-7FB3F1CA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F571F-90D4-A441-22EC-53449C46A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50234-17BB-BFC5-E2A7-F263C194E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242EA-D799-312B-6194-A2A16FB5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49AB02-F1D9-971F-E807-F3157A71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3D5598-2FCD-258B-73B1-E55746F5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2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C4227-78D2-70E9-36F6-CCAD5235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2B6638-9EFB-1349-AEE5-149C9D3D8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898797-08D5-6646-C679-6BA80AE4D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CE4D1-A26E-EA5E-7293-BB1EB8A3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B88C7-F942-A1CE-F87B-CA7E3C29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4DCF9-0918-9AA4-A0CF-3DBC7002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25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FAFE2F-45DE-AABB-CB63-46BF7FFF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707B11-F9A5-08A9-11DC-0E70C0DBD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BD897-64C5-8371-2F77-661108D8A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4087C-5E44-4EAE-BD68-4E49260B3F2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8C8AE2-DD8D-FCC1-7815-34838F2AA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810AD-2017-7B1C-3CFF-BB4EDE65E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39F50-E55F-4084-88A2-430A62580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7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C83A17-A700-2E26-E4AC-A08E579224D4}"/>
              </a:ext>
            </a:extLst>
          </p:cNvPr>
          <p:cNvSpPr txBox="1"/>
          <p:nvPr/>
        </p:nvSpPr>
        <p:spPr>
          <a:xfrm>
            <a:off x="3142266" y="763479"/>
            <a:ext cx="58966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>
                <a:effectLst>
                  <a:reflection blurRad="6350" stA="20000" endPos="50000" dist="29997" dir="5400000" sy="-100000" algn="bl" rotWithShape="0"/>
                </a:effectLst>
                <a:latin typeface="Adobe Garamond Pro Bold" panose="02020702060506020403" pitchFamily="18" charset="0"/>
                <a:ea typeface="Adobe 고딕 Std B" panose="020B0800000000000000" pitchFamily="34" charset="-127"/>
              </a:rPr>
              <a:t>FARFERCH</a:t>
            </a:r>
            <a:endParaRPr lang="ko-KR" altLang="en-US" sz="8800">
              <a:effectLst>
                <a:reflection blurRad="6350" stA="20000" endPos="50000" dist="29997" dir="5400000" sy="-100000" algn="bl" rotWithShape="0"/>
              </a:effectLst>
              <a:latin typeface="Adobe Garamond Pro Bold" panose="02020702060506020403" pitchFamily="18" charset="0"/>
              <a:ea typeface="Adobe 고딕 Std B" panose="020B08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49C86-A1AC-7E58-9830-731E7EC7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70" y="1784780"/>
            <a:ext cx="2772886" cy="3697181"/>
          </a:xfrm>
          <a:prstGeom prst="rect">
            <a:avLst/>
          </a:prstGeom>
          <a:noFill/>
          <a:effectLst>
            <a:outerShdw blurRad="152400" dist="38100" dir="2700000" sx="102000" sy="102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729AE-2C83-64B7-EC24-58F27EF9E78A}"/>
              </a:ext>
            </a:extLst>
          </p:cNvPr>
          <p:cNvSpPr txBox="1"/>
          <p:nvPr/>
        </p:nvSpPr>
        <p:spPr>
          <a:xfrm>
            <a:off x="3582290" y="4689629"/>
            <a:ext cx="50385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>
                <a:ln w="12700">
                  <a:solidFill>
                    <a:srgbClr val="FFFFFF"/>
                  </a:solidFill>
                </a:ln>
                <a:solidFill>
                  <a:srgbClr val="000000"/>
                </a:solidFill>
                <a:effectLst>
                  <a:reflection blurRad="6350" stA="20000" endPos="50000" dist="29997" dir="5400000" sy="-100000" algn="bl" rotWithShape="0"/>
                </a:effectLst>
                <a:latin typeface="Adobe Garamond Pro Bold" panose="02020702060506020403" pitchFamily="18" charset="0"/>
                <a:ea typeface="Adobe 고딕 Std B" panose="020B0800000000000000" pitchFamily="34" charset="-127"/>
              </a:rPr>
              <a:t>WEBSITE</a:t>
            </a:r>
            <a:endParaRPr lang="ko-KR" altLang="en-US" sz="8800">
              <a:ln w="12700">
                <a:solidFill>
                  <a:srgbClr val="FFFFFF"/>
                </a:solidFill>
              </a:ln>
              <a:effectLst>
                <a:reflection blurRad="6350" stA="20000" endPos="50000" dist="29997" dir="5400000" sy="-100000" algn="bl" rotWithShape="0"/>
              </a:effectLst>
              <a:latin typeface="Adobe Garamond Pro Bold" panose="02020702060506020403" pitchFamily="18" charset="0"/>
              <a:ea typeface="Adobe 고딕 Std B" panose="020B08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AC3F80-31D9-5B62-E386-D87917CA1997}"/>
              </a:ext>
            </a:extLst>
          </p:cNvPr>
          <p:cNvSpPr/>
          <p:nvPr/>
        </p:nvSpPr>
        <p:spPr>
          <a:xfrm>
            <a:off x="0" y="0"/>
            <a:ext cx="12192000" cy="375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80144-31C0-3597-9403-1A2E06B26BF3}"/>
              </a:ext>
            </a:extLst>
          </p:cNvPr>
          <p:cNvSpPr txBox="1"/>
          <p:nvPr/>
        </p:nvSpPr>
        <p:spPr>
          <a:xfrm>
            <a:off x="4572436" y="14224"/>
            <a:ext cx="304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dobe Garamond Pro Bold" panose="02020702060506020403" pitchFamily="18" charset="0"/>
                <a:ea typeface="Adobe 고딕 Std B" panose="020B0800000000000000" pitchFamily="34" charset="-127"/>
              </a:rPr>
              <a:t>PROJECT PROPOSAL</a:t>
            </a:r>
            <a:endParaRPr lang="ko-KR" altLang="en-US">
              <a:solidFill>
                <a:schemeClr val="bg1"/>
              </a:solidFill>
              <a:latin typeface="Adobe Garamond Pro Bold" panose="02020702060506020403" pitchFamily="18" charset="0"/>
              <a:ea typeface="Adobe 고딕 Std B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EB272-CBBC-5909-BDB1-134937C38D72}"/>
              </a:ext>
            </a:extLst>
          </p:cNvPr>
          <p:cNvSpPr/>
          <p:nvPr/>
        </p:nvSpPr>
        <p:spPr>
          <a:xfrm>
            <a:off x="0" y="6503262"/>
            <a:ext cx="12192000" cy="375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AF1B5-B75A-B4DA-7BAC-5D58450468EC}"/>
              </a:ext>
            </a:extLst>
          </p:cNvPr>
          <p:cNvSpPr txBox="1"/>
          <p:nvPr/>
        </p:nvSpPr>
        <p:spPr>
          <a:xfrm>
            <a:off x="5004488" y="6509521"/>
            <a:ext cx="225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dobe Garamond Pro Bold" panose="02020702060506020403" pitchFamily="18" charset="0"/>
                <a:ea typeface="Adobe 고딕 Std B" panose="020B0800000000000000" pitchFamily="34" charset="-127"/>
              </a:rPr>
              <a:t>By. Lim Ye Rang</a:t>
            </a:r>
            <a:endParaRPr lang="ko-KR" altLang="en-US">
              <a:solidFill>
                <a:schemeClr val="bg1"/>
              </a:solidFill>
              <a:latin typeface="Adobe Garamond Pro Bold" panose="02020702060506020403" pitchFamily="18" charset="0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914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D6A99-1849-1C44-735C-065FE5F3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7B8273-950F-F36D-11DE-CCAE433FF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D38E6B-AB4E-85B0-8BCB-4114F0CFB146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B1E014-8D0E-8A04-18FF-BAE2E943824C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D37AE-4DA0-8827-C57B-19DB25EE30A6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Prototype(sub)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AF13337-C103-4774-9B0E-29294074B7EE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BF474D-9141-CE87-CC28-E882E54F9EAD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A93474-CAFC-8240-1348-987E59B80573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5FDCFF-2765-88ED-B874-DCD9D24D484A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9F8123-E776-8675-9CB5-DBF1ED254FB0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Planning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DD79A0-5C5A-669D-332D-79E63D8005B3}"/>
              </a:ext>
            </a:extLst>
          </p:cNvPr>
          <p:cNvCxnSpPr/>
          <p:nvPr/>
        </p:nvCxnSpPr>
        <p:spPr>
          <a:xfrm>
            <a:off x="6880092" y="3222880"/>
            <a:ext cx="656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11C224-EE22-D639-851B-E09E2E33A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19" b="55584"/>
          <a:stretch/>
        </p:blipFill>
        <p:spPr>
          <a:xfrm>
            <a:off x="8132481" y="841156"/>
            <a:ext cx="1349406" cy="5293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3328A1-6E40-4382-9512-1EFC9F8ADE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1" r="20702" b="12435"/>
          <a:stretch/>
        </p:blipFill>
        <p:spPr>
          <a:xfrm>
            <a:off x="10017035" y="841156"/>
            <a:ext cx="1425892" cy="528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3901231-5261-E53E-9460-67DECB366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93" r="1117" b="1713"/>
          <a:stretch/>
        </p:blipFill>
        <p:spPr>
          <a:xfrm>
            <a:off x="395915" y="2014466"/>
            <a:ext cx="5844690" cy="2780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E4BDB3-ABD4-3372-C7C5-B3D5B79A3B61}"/>
              </a:ext>
            </a:extLst>
          </p:cNvPr>
          <p:cNvSpPr/>
          <p:nvPr/>
        </p:nvSpPr>
        <p:spPr>
          <a:xfrm>
            <a:off x="1702387" y="1268132"/>
            <a:ext cx="3376176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서브에서 메인으로 보여지는 화면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D745BA-D07F-2EA7-04CD-7ADEE180476A}"/>
              </a:ext>
            </a:extLst>
          </p:cNvPr>
          <p:cNvSpPr/>
          <p:nvPr/>
        </p:nvSpPr>
        <p:spPr>
          <a:xfrm>
            <a:off x="5078563" y="5489874"/>
            <a:ext cx="3053918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구매창 고정 후</a:t>
            </a:r>
            <a:endParaRPr lang="en-US" altLang="ko-KR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 시 오른쪽 상세화면으로 이어지는 화면</a:t>
            </a:r>
          </a:p>
        </p:txBody>
      </p:sp>
    </p:spTree>
    <p:extLst>
      <p:ext uri="{BB962C8B-B14F-4D97-AF65-F5344CB8AC3E}">
        <p14:creationId xmlns:p14="http://schemas.microsoft.com/office/powerpoint/2010/main" val="89893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C4F26-9B2F-C538-577D-44A248711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8B621C-15F2-F4BE-1659-FA634657D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CA1B4F-4995-AC46-858F-6D8DA816B397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9BD9D-49C3-0FAF-C7C5-B4DF9C305B7B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B4C1F-B346-55FD-BDF5-184F488600D4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UI design guide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ABC94A-FEFD-9E56-1430-B8972E19250F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1563FC4-098D-B178-ACBD-7DED1C1EAF3A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38B110-7A63-9D67-266C-9715D05B664C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1DF04F-8543-D236-8E96-D7F88308D352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696E6E-E144-EB3B-6A40-4D4815095A57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B2882F-0B63-4123-3DB4-2F2E9C3EA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96" b="98050" l="4965" r="976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88" y="1610999"/>
            <a:ext cx="1731146" cy="17311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8D5569-9D32-9C35-EB63-1C457D788D97}"/>
              </a:ext>
            </a:extLst>
          </p:cNvPr>
          <p:cNvSpPr/>
          <p:nvPr/>
        </p:nvSpPr>
        <p:spPr>
          <a:xfrm>
            <a:off x="299426" y="947553"/>
            <a:ext cx="2064059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4FDD5-3227-DBC3-D124-F96E1C3C87E7}"/>
              </a:ext>
            </a:extLst>
          </p:cNvPr>
          <p:cNvSpPr txBox="1"/>
          <p:nvPr/>
        </p:nvSpPr>
        <p:spPr>
          <a:xfrm>
            <a:off x="297713" y="943999"/>
            <a:ext cx="193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000000"/>
                </a:solidFill>
                <a:latin typeface="Adobe Garamond Pro Bold" panose="02020702060506020403" pitchFamily="18" charset="0"/>
              </a:rPr>
              <a:t>Color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768943-D025-1671-531D-EF55BC2C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5" b="100000" l="0" r="100000">
                        <a14:foregroundMark x1="23750" y1="40208" x2="18542" y2="3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536" y="1376650"/>
            <a:ext cx="2064059" cy="20640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427443-9D63-5218-FA00-21BE965AEA7D}"/>
              </a:ext>
            </a:extLst>
          </p:cNvPr>
          <p:cNvSpPr/>
          <p:nvPr/>
        </p:nvSpPr>
        <p:spPr>
          <a:xfrm>
            <a:off x="667842" y="3761350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파페치의 검정색 로고를 바탕으로 다양한 색상을 추가하기보다는 배경색을 흰색으로 구성하여 상품이미지가 돋보일수 있도록 전개하였습니다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6E0F3-F810-9318-4E00-F1B18F02E0C4}"/>
              </a:ext>
            </a:extLst>
          </p:cNvPr>
          <p:cNvSpPr/>
          <p:nvPr/>
        </p:nvSpPr>
        <p:spPr>
          <a:xfrm>
            <a:off x="667842" y="4871336"/>
            <a:ext cx="5428158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정반대색인 두가지 색상만을 사용하여 조화를 이뤘습니다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84CB48-9559-8A09-0988-4B6CD40706B3}"/>
              </a:ext>
            </a:extLst>
          </p:cNvPr>
          <p:cNvSpPr/>
          <p:nvPr/>
        </p:nvSpPr>
        <p:spPr>
          <a:xfrm>
            <a:off x="6371752" y="947553"/>
            <a:ext cx="2064059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4729F-D6D6-D9D2-7A60-0A13D491E01F}"/>
              </a:ext>
            </a:extLst>
          </p:cNvPr>
          <p:cNvSpPr txBox="1"/>
          <p:nvPr/>
        </p:nvSpPr>
        <p:spPr>
          <a:xfrm>
            <a:off x="6370039" y="943999"/>
            <a:ext cx="193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000000"/>
                </a:solidFill>
                <a:latin typeface="Adobe Garamond Pro Bold" panose="02020702060506020403" pitchFamily="18" charset="0"/>
              </a:rPr>
              <a:t>Logo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0FA69C-B4F3-6083-CC38-D608D6112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39" y="1641052"/>
            <a:ext cx="1535254" cy="1535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55A075-DAE0-A22E-212F-03988ABEA18E}"/>
              </a:ext>
            </a:extLst>
          </p:cNvPr>
          <p:cNvSpPr/>
          <p:nvPr/>
        </p:nvSpPr>
        <p:spPr>
          <a:xfrm>
            <a:off x="8559555" y="1937445"/>
            <a:ext cx="3632445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파페치의 영문을 메인으로 사용한    기존의 웹사이트를 변화를 주고자 서브 심볼로고를 메뉴버튼으로 사용하여 간결하고 심플함이 돋보이도록 구성하였습니다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42F4436-1894-F633-679B-CD8EBFA5BF98}"/>
              </a:ext>
            </a:extLst>
          </p:cNvPr>
          <p:cNvSpPr/>
          <p:nvPr/>
        </p:nvSpPr>
        <p:spPr>
          <a:xfrm>
            <a:off x="6368484" y="3371037"/>
            <a:ext cx="2064059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5B1B8A-6084-752E-54DE-F60735674F74}"/>
              </a:ext>
            </a:extLst>
          </p:cNvPr>
          <p:cNvSpPr txBox="1"/>
          <p:nvPr/>
        </p:nvSpPr>
        <p:spPr>
          <a:xfrm>
            <a:off x="6366771" y="3367483"/>
            <a:ext cx="193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Typography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  <p:pic>
        <p:nvPicPr>
          <p:cNvPr id="1024" name="그림 1023">
            <a:extLst>
              <a:ext uri="{FF2B5EF4-FFF2-40B4-BE49-F238E27FC236}">
                <a16:creationId xmlns:a16="http://schemas.microsoft.com/office/drawing/2014/main" id="{37CE478D-B12A-BE99-C023-C41DFA600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8921" y="4205768"/>
            <a:ext cx="1506123" cy="95613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FB577D61-2F7E-57F1-EF6F-E23C5873BA1B}"/>
              </a:ext>
            </a:extLst>
          </p:cNvPr>
          <p:cNvSpPr/>
          <p:nvPr/>
        </p:nvSpPr>
        <p:spPr>
          <a:xfrm>
            <a:off x="8432543" y="4049721"/>
            <a:ext cx="3632445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해외편집샵으로 모든 언어는 영어로 진행하였습니다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F057DDD8-EB99-6F8B-3240-16AD52B0E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8566" y="5399528"/>
            <a:ext cx="1286727" cy="9758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B4D48011-3B89-8642-4673-23008CC89A09}"/>
              </a:ext>
            </a:extLst>
          </p:cNvPr>
          <p:cNvSpPr/>
          <p:nvPr/>
        </p:nvSpPr>
        <p:spPr>
          <a:xfrm>
            <a:off x="8435811" y="5067583"/>
            <a:ext cx="37561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부제목은 굵은 글씨체로 강조하였고  가독성이 필요한 상세정보나 제품명  등은 구매자가 읽기 편한 중간 두께의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돌기가 있는 글씨체를 사용하였습니다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559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96A72-E704-390A-3ACD-ED28C2BA5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7AFFF-585A-A35C-BEC8-9043959DF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A56ADB8-21F4-AF63-2783-E36EF4C1E995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267CA8-DBDC-86E0-287C-10F42F2CF7AA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ED52D-7D92-79DA-3E76-CE23D53476F0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053C3F-5954-9BBB-4443-22E050DE0FCB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C119934-7971-B005-5DD4-8DD64391FFB8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0C7BEF-76EF-7727-D8A0-B259E3D8E96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E7CD64-78F0-4DC5-B8C2-845A72CCB1BA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4CB64D-DED8-FCFF-C0D7-E4ACB574B617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A0D20-87E9-A738-C356-721B2178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5" y="778848"/>
            <a:ext cx="4509858" cy="2175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3F5FFD-ED49-02AC-DD53-7C3FF529A3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13"/>
          <a:stretch/>
        </p:blipFill>
        <p:spPr>
          <a:xfrm>
            <a:off x="665826" y="3148292"/>
            <a:ext cx="3281667" cy="2930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5890A2-E606-2C3E-3CEF-52517CB76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514" y="4028205"/>
            <a:ext cx="4723033" cy="1953852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6D05E5B-4B56-6BB4-25A5-92111B7D37CA}"/>
              </a:ext>
            </a:extLst>
          </p:cNvPr>
          <p:cNvCxnSpPr>
            <a:stCxn id="5" idx="3"/>
            <a:endCxn id="6" idx="3"/>
          </p:cNvCxnSpPr>
          <p:nvPr/>
        </p:nvCxnSpPr>
        <p:spPr>
          <a:xfrm flipH="1">
            <a:off x="3947493" y="1866534"/>
            <a:ext cx="774320" cy="2747188"/>
          </a:xfrm>
          <a:prstGeom prst="bentConnector3">
            <a:avLst>
              <a:gd name="adj1" fmla="val -96021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D3D988-E1BC-F99B-3F71-E212B842B8E2}"/>
              </a:ext>
            </a:extLst>
          </p:cNvPr>
          <p:cNvSpPr/>
          <p:nvPr/>
        </p:nvSpPr>
        <p:spPr>
          <a:xfrm>
            <a:off x="3303029" y="3930389"/>
            <a:ext cx="3053918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Scroll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D9898D-E3BB-D74A-C168-34DB726014AA}"/>
              </a:ext>
            </a:extLst>
          </p:cNvPr>
          <p:cNvSpPr/>
          <p:nvPr/>
        </p:nvSpPr>
        <p:spPr>
          <a:xfrm>
            <a:off x="6531514" y="3514225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3550EF-7FA4-2F78-5BCB-22EA1BEAFF98}"/>
              </a:ext>
            </a:extLst>
          </p:cNvPr>
          <p:cNvSpPr/>
          <p:nvPr/>
        </p:nvSpPr>
        <p:spPr>
          <a:xfrm>
            <a:off x="6218598" y="1780414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메인화면에서 마우스를 스크롤 할 경우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FARFERCH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글씨가 같이 스크롤에 맞춰 내려가면서 직선이었던 바가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height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값이 증가함에 따라 서브사진이 커지도록 구현하기위해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scroll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이벤트를 제이쿼리로 이용하였습니다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99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468E7-3D10-8389-F45E-BF33D715C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47AE75-EF62-B79A-FB26-C48C3605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C93DD2-7361-AEE0-0092-8F9A107E45D4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CCBB21-B9B5-B684-40F6-500460C5CE18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D6A8DE-F764-8112-0903-AFFC7A4D7E81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3CFF75A-2C42-C88A-EC07-1EE3BD075053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38D124E-C0B2-7473-C9A2-BF03B20B85AF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317525E-BCC6-45BD-4E8A-D490C4ABD924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602879-4392-BCB5-CA75-03806F28BE53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9ED2A-07D0-6620-77D8-1DAB1EFBA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04" y="687920"/>
            <a:ext cx="3533313" cy="2625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719F03-17DC-A057-7161-B416E7DCB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27555" r="7299" b="64919"/>
          <a:stretch/>
        </p:blipFill>
        <p:spPr>
          <a:xfrm>
            <a:off x="394404" y="4864996"/>
            <a:ext cx="4276614" cy="1305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3D84BB-1678-6B62-99B6-F5C94C6D61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t="23560" r="9099" b="70775"/>
          <a:stretch/>
        </p:blipFill>
        <p:spPr>
          <a:xfrm>
            <a:off x="394404" y="3531653"/>
            <a:ext cx="4276614" cy="1162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1A0F5B3-D6E9-4982-4CE5-CDD5EDD7CAEF}"/>
              </a:ext>
            </a:extLst>
          </p:cNvPr>
          <p:cNvCxnSpPr>
            <a:cxnSpLocks/>
            <a:stCxn id="4" idx="3"/>
            <a:endCxn id="10" idx="3"/>
          </p:cNvCxnSpPr>
          <p:nvPr/>
        </p:nvCxnSpPr>
        <p:spPr>
          <a:xfrm>
            <a:off x="3927717" y="2000756"/>
            <a:ext cx="743301" cy="2112111"/>
          </a:xfrm>
          <a:prstGeom prst="bentConnector3">
            <a:avLst>
              <a:gd name="adj1" fmla="val 197639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BB935E-D5EF-4F8B-08AD-526440E57514}"/>
              </a:ext>
            </a:extLst>
          </p:cNvPr>
          <p:cNvSpPr/>
          <p:nvPr/>
        </p:nvSpPr>
        <p:spPr>
          <a:xfrm>
            <a:off x="4075521" y="1279355"/>
            <a:ext cx="1963455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타이틀 글씨 위에</a:t>
            </a:r>
            <a:endParaRPr lang="en-US" altLang="ko-KR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 올려놓았을때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5A829B-C595-0B4E-90AD-BBCDEA875AA2}"/>
              </a:ext>
            </a:extLst>
          </p:cNvPr>
          <p:cNvSpPr/>
          <p:nvPr/>
        </p:nvSpPr>
        <p:spPr>
          <a:xfrm>
            <a:off x="6218598" y="1780414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790BABC-05DF-1DC3-9ECC-0AC2711B0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428" y="3390871"/>
            <a:ext cx="2863322" cy="28900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2BAE65E-1F90-1105-3410-F5EC2B889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2056" y="3392488"/>
            <a:ext cx="2942704" cy="288846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D99986-B3C4-45B3-B33D-386B9DB8A568}"/>
              </a:ext>
            </a:extLst>
          </p:cNvPr>
          <p:cNvSpPr/>
          <p:nvPr/>
        </p:nvSpPr>
        <p:spPr>
          <a:xfrm>
            <a:off x="6038976" y="2968160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FAED32-2008-E87B-DA58-932C673E87EE}"/>
              </a:ext>
            </a:extLst>
          </p:cNvPr>
          <p:cNvSpPr/>
          <p:nvPr/>
        </p:nvSpPr>
        <p:spPr>
          <a:xfrm>
            <a:off x="6390940" y="1499135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글씨에 마우스 커서를 올려놀때 호버가 되면서 각 카테고리를 나타내는 이미지의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width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값이 양쪽으로 커지면서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마우스가 글씨에서 떨어졌을 경우 다시 글씨만 보여집니다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224A63-3F68-611F-8B94-B78B2CEDAC23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6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26167-3CA0-8972-32CE-13AC6352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01E96B-9639-E253-7998-03547AF5C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2411E6-7987-8326-E1CB-C1A5C4993F51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BA9962-0DB2-A577-294D-E125B2572E5E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0E0E81A-70DE-1DD7-20B9-9792AFC45B4A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50ED90F-12AE-9532-ACA4-235A693696D8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4EDF46-7DE2-F456-5CC6-1872FD610B84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C97D96E-0376-95E8-29D9-949484074452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271F8F-FD30-A2C5-99C9-3BCBAF897A97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18229-C731-F5AF-2547-FACC67F8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4" y="688018"/>
            <a:ext cx="2612402" cy="3275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50CDB5-DBA5-9535-0404-4BD15FB3723E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F14CD0-81D0-87C3-2043-D257BB92A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073" y="2815441"/>
            <a:ext cx="2852943" cy="3465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E250F8-2770-5338-15AD-3F7D5191B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82" y="3392488"/>
            <a:ext cx="2531146" cy="29502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98F900-12AA-4416-39AD-565264BF3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779" y="3392489"/>
            <a:ext cx="2834868" cy="2917338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A7D1531-0832-092C-88DB-373F786B913B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2825466" y="2325793"/>
            <a:ext cx="1732079" cy="48964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838025-45F0-2B57-E52A-B510908DF9F3}"/>
              </a:ext>
            </a:extLst>
          </p:cNvPr>
          <p:cNvSpPr/>
          <p:nvPr/>
        </p:nvSpPr>
        <p:spPr>
          <a:xfrm>
            <a:off x="3229588" y="1600677"/>
            <a:ext cx="1653132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슬라이드되면서 이미지가 변경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404708-90DD-3D42-7A5D-91B6AE1DEAD5}"/>
              </a:ext>
            </a:extLst>
          </p:cNvPr>
          <p:cNvSpPr/>
          <p:nvPr/>
        </p:nvSpPr>
        <p:spPr>
          <a:xfrm>
            <a:off x="6207986" y="2759533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812412-96A4-09D5-BA4E-800B1A4F501E}"/>
              </a:ext>
            </a:extLst>
          </p:cNvPr>
          <p:cNvSpPr/>
          <p:nvPr/>
        </p:nvSpPr>
        <p:spPr>
          <a:xfrm>
            <a:off x="6364306" y="1207131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애니메이션을 이용하여 특정 시간이 지나면 화면이 슬라이드되는 화면을 반복시켜 현재 트렌드를 보여주는 이미지가 변경되는 화면을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99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ECFB2-D881-ACA3-5D7E-136FF0DA3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9521C2-B6F0-1535-E381-A7AD32C61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69CD1ED-271B-4573-8E60-49E9F5789E43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2EE770-6515-AF46-562A-9085DED777DE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54AD7E-9A5B-E27C-E991-5494714AED0E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E7FAB6-F106-CA52-C8A9-2ECE064067D0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4ABC9F8-B98D-3E9F-B03C-772884EFEE99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490B8A-EEF4-9BE5-C3E3-631CEDEBDADC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6BF6A-D6EB-65BA-6BF0-ABE19EC21CC0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7E8AA-830D-CA65-178F-DABD165E0FAD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0455357-EBC4-63D3-4F06-6E755EA4B08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>
            <a:off x="5614555" y="1980921"/>
            <a:ext cx="12700" cy="2744594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7B85EC-C008-8538-104D-C2941FC3B1FF}"/>
              </a:ext>
            </a:extLst>
          </p:cNvPr>
          <p:cNvSpPr/>
          <p:nvPr/>
        </p:nvSpPr>
        <p:spPr>
          <a:xfrm>
            <a:off x="6364306" y="1433509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제이쿼리를 이용해 왼쪽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버튼을 누르면 각 방향으로 슬라이드가 한 칸씩 이동함과 함께 다른 상품 이미지를 보여주는 화면을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C11793-F00E-EEAE-F6B9-0151F0A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" y="884136"/>
            <a:ext cx="5512271" cy="2193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E1D201-5A28-C13E-2C4E-E1BBC392D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" y="3615958"/>
            <a:ext cx="5512271" cy="2219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85B214-D0E3-9F79-3CA5-77A02EA45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306" y="3520917"/>
            <a:ext cx="5434377" cy="25881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3C39D-0360-03BB-9B2E-D751EC56E10D}"/>
              </a:ext>
            </a:extLst>
          </p:cNvPr>
          <p:cNvSpPr/>
          <p:nvPr/>
        </p:nvSpPr>
        <p:spPr>
          <a:xfrm>
            <a:off x="6364306" y="3017288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0312A30-5364-8576-B2D1-33427390C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515" y="2551725"/>
            <a:ext cx="690485" cy="720506"/>
          </a:xfrm>
          <a:prstGeom prst="ellips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EC62EE-BDF5-43E9-197E-A9468E532A38}"/>
              </a:ext>
            </a:extLst>
          </p:cNvPr>
          <p:cNvSpPr/>
          <p:nvPr/>
        </p:nvSpPr>
        <p:spPr>
          <a:xfrm>
            <a:off x="4365931" y="3069895"/>
            <a:ext cx="1653132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클릭시</a:t>
            </a:r>
          </a:p>
        </p:txBody>
      </p:sp>
    </p:spTree>
    <p:extLst>
      <p:ext uri="{BB962C8B-B14F-4D97-AF65-F5344CB8AC3E}">
        <p14:creationId xmlns:p14="http://schemas.microsoft.com/office/powerpoint/2010/main" val="50812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2C3EC-23F2-2102-360E-93182E634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636C92-BB68-06D3-EFFE-FB25C145F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3E9972-F98A-0328-3DC8-A88C4EB24473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D9C7D7-3A3D-D7B9-70DB-C2C8B4A09BA6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D30974D-61E5-2010-5BB0-6A13E858C708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AB1AE5-BD54-6484-55DB-37D7A7E8B214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69708C-B813-859B-4507-07098AEB69DD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05AD563-27EA-2065-9588-D625ADD2AD4B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48F8F-2BCD-0230-8CD1-EA34B1375611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FA4FE-DC5E-881F-1AC0-3E9D74E5AA23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8E4C270-B878-CA4D-6B7D-DA790DF08830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 flipH="1">
            <a:off x="4898705" y="1980921"/>
            <a:ext cx="715850" cy="2671055"/>
          </a:xfrm>
          <a:prstGeom prst="bentConnector3">
            <a:avLst>
              <a:gd name="adj1" fmla="val -61698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420A2D-E1B3-ADDD-E427-7AF06D17739D}"/>
              </a:ext>
            </a:extLst>
          </p:cNvPr>
          <p:cNvSpPr/>
          <p:nvPr/>
        </p:nvSpPr>
        <p:spPr>
          <a:xfrm>
            <a:off x="6364306" y="1433509"/>
            <a:ext cx="51573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Setinterval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함수를 사용하여 각 상품이미지가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번씩 변경되면서 제품을 클릭하지않아도 상세이미지를 미리 확인할 수 있도록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C4334-BD1F-B4C8-11C7-D9A0EB04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" y="884136"/>
            <a:ext cx="5512271" cy="2193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A819FB-D911-AAEB-60FC-E8EB2B95CA0A}"/>
              </a:ext>
            </a:extLst>
          </p:cNvPr>
          <p:cNvSpPr/>
          <p:nvPr/>
        </p:nvSpPr>
        <p:spPr>
          <a:xfrm>
            <a:off x="6364306" y="3017288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4F14E-DBC9-A7B9-B117-013C4FC729D2}"/>
              </a:ext>
            </a:extLst>
          </p:cNvPr>
          <p:cNvSpPr/>
          <p:nvPr/>
        </p:nvSpPr>
        <p:spPr>
          <a:xfrm>
            <a:off x="4787989" y="4722860"/>
            <a:ext cx="1653132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이미지가</a:t>
            </a:r>
            <a:endParaRPr lang="en-US" altLang="ko-KR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9327D-B67B-1D32-9BDC-06294CD2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8" y="3238680"/>
            <a:ext cx="1939945" cy="2826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F2E501-CCB8-9D2F-62A0-36F8173CD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694" y="3537461"/>
            <a:ext cx="5434377" cy="25969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683D19-A013-A48B-71C1-B2855409D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8419" y="3238827"/>
            <a:ext cx="2040286" cy="2826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224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D642-5477-9217-E08F-57C71FA79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D94102-A321-0537-2C5E-421BE3BCA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613972-9A2D-CBBD-FC4D-7BAA882D2B6D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272E24-2894-1E3D-A871-326646FFDBE7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01258A-8F78-9F48-0192-14EFACACC1DB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FD94A7-BCFE-A4A8-6566-7A5C9C7AA227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75DD0B2-DB90-6625-002E-7A4EF3543A79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9C8932-EF21-2B85-E028-63D522F69985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8CA72-8885-6226-ADA2-8E71CB3FC23D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91DB-A095-9E22-1F74-D0AFE2B7CC61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30BBA2-4C35-EBAF-8E5D-F90980ABAC4E}"/>
              </a:ext>
            </a:extLst>
          </p:cNvPr>
          <p:cNvSpPr/>
          <p:nvPr/>
        </p:nvSpPr>
        <p:spPr>
          <a:xfrm>
            <a:off x="2718802" y="4697596"/>
            <a:ext cx="2572289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애니메이션을 이용하여 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sale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글씨가 무한으로 왼쪽으로 이동하는 코드를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A25E56-3126-94EC-89CE-7239A12A5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699"/>
          <a:stretch/>
        </p:blipFill>
        <p:spPr>
          <a:xfrm>
            <a:off x="213065" y="1003030"/>
            <a:ext cx="4580878" cy="774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EDBB39-D7D2-D909-AAD2-E799598C8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64" y="2556769"/>
            <a:ext cx="2389150" cy="32928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E6138E-6133-1CFD-7BFC-437DA7F5248F}"/>
              </a:ext>
            </a:extLst>
          </p:cNvPr>
          <p:cNvSpPr/>
          <p:nvPr/>
        </p:nvSpPr>
        <p:spPr>
          <a:xfrm>
            <a:off x="213064" y="2049890"/>
            <a:ext cx="1084519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2C3EE92-A121-ED37-1386-A046AE75AC3C}"/>
              </a:ext>
            </a:extLst>
          </p:cNvPr>
          <p:cNvCxnSpPr>
            <a:cxnSpLocks/>
            <a:stCxn id="8" idx="3"/>
            <a:endCxn id="17" idx="3"/>
          </p:cNvCxnSpPr>
          <p:nvPr/>
        </p:nvCxnSpPr>
        <p:spPr>
          <a:xfrm flipH="1">
            <a:off x="2602214" y="1390458"/>
            <a:ext cx="2191729" cy="2812758"/>
          </a:xfrm>
          <a:prstGeom prst="bentConnector3">
            <a:avLst>
              <a:gd name="adj1" fmla="val -10430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A5E8F666-8F2C-2028-F32C-CC56219E0B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643"/>
          <a:stretch/>
        </p:blipFill>
        <p:spPr>
          <a:xfrm>
            <a:off x="5291091" y="773898"/>
            <a:ext cx="2389149" cy="2560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63921D8-1719-922A-6F78-F4E7A76F1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081" y="3656936"/>
            <a:ext cx="3077141" cy="267201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A91251-4CB4-4B23-80B8-6435E88CEEDF}"/>
              </a:ext>
            </a:extLst>
          </p:cNvPr>
          <p:cNvSpPr/>
          <p:nvPr/>
        </p:nvSpPr>
        <p:spPr>
          <a:xfrm>
            <a:off x="8346081" y="3105825"/>
            <a:ext cx="1723251" cy="361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SCRIPT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F2EF4A-248C-6139-9466-C65BD69CB15E}"/>
              </a:ext>
            </a:extLst>
          </p:cNvPr>
          <p:cNvSpPr/>
          <p:nvPr/>
        </p:nvSpPr>
        <p:spPr>
          <a:xfrm>
            <a:off x="8246341" y="1430035"/>
            <a:ext cx="3853923" cy="9424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addEventListener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함수를 이용해 마우스가 이미지에 올려져있을때 상세이미지로 변경되는 화면을 구현하였습니다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2026524-74C9-9204-8B53-44630289A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091" y="3656936"/>
            <a:ext cx="2278640" cy="2607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8AF5776-2E86-7D70-2844-6D91D39B6940}"/>
              </a:ext>
            </a:extLst>
          </p:cNvPr>
          <p:cNvCxnSpPr>
            <a:cxnSpLocks/>
            <a:stCxn id="26" idx="3"/>
            <a:endCxn id="35" idx="3"/>
          </p:cNvCxnSpPr>
          <p:nvPr/>
        </p:nvCxnSpPr>
        <p:spPr>
          <a:xfrm flipH="1">
            <a:off x="7569731" y="2054162"/>
            <a:ext cx="110509" cy="2906667"/>
          </a:xfrm>
          <a:prstGeom prst="bentConnector3">
            <a:avLst>
              <a:gd name="adj1" fmla="val -206861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DE9A51-D717-F6C0-2734-EBEF338F0E8F}"/>
              </a:ext>
            </a:extLst>
          </p:cNvPr>
          <p:cNvSpPr/>
          <p:nvPr/>
        </p:nvSpPr>
        <p:spPr>
          <a:xfrm>
            <a:off x="7097844" y="3392488"/>
            <a:ext cx="860062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 오버시</a:t>
            </a:r>
          </a:p>
        </p:txBody>
      </p:sp>
    </p:spTree>
    <p:extLst>
      <p:ext uri="{BB962C8B-B14F-4D97-AF65-F5344CB8AC3E}">
        <p14:creationId xmlns:p14="http://schemas.microsoft.com/office/powerpoint/2010/main" val="1820360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9F12-5701-1DAC-FC41-C82E0751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E8365-A257-3B59-5EEF-11D363F6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004048-24C9-524C-21C2-26537D1A9EAC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958B9-36C5-255E-D564-5445AAA6DF25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592498-152B-1F16-8F09-AD333E306181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701355-B2F0-DC51-9BF6-01C3B0201F5D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3AEC82-889B-DEF9-2611-7DEDA315E3C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BA23F8-4C66-0863-D33D-EE68F0B99A60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E1F93-70A4-2852-5583-3B3CBDD6F6AA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52CD-E2CD-39D2-DDCB-3A2B519A7EDE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implementation(main)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9F12-5701-1DAC-FC41-C82E0751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E8365-A257-3B59-5EEF-11D363F6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004048-24C9-524C-21C2-26537D1A9EAC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958B9-36C5-255E-D564-5445AAA6DF25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592498-152B-1F16-8F09-AD333E306181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701355-B2F0-DC51-9BF6-01C3B0201F5D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3AEC82-889B-DEF9-2611-7DEDA315E3C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BA23F8-4C66-0863-D33D-EE68F0B99A60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E1F93-70A4-2852-5583-3B3CBDD6F6AA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52CD-E2CD-39D2-DDCB-3A2B519A7EDE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implementation(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sub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2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606956-2636-AF6D-235D-E371E48AA5B8}"/>
              </a:ext>
            </a:extLst>
          </p:cNvPr>
          <p:cNvSpPr txBox="1"/>
          <p:nvPr/>
        </p:nvSpPr>
        <p:spPr>
          <a:xfrm>
            <a:off x="4558138" y="52126"/>
            <a:ext cx="3047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latin typeface="Adobe Garamond Pro Bold" panose="02020702060506020403" pitchFamily="18" charset="0"/>
                <a:ea typeface="Adobe 고딕 Std B" panose="020B0800000000000000" pitchFamily="34" charset="-127"/>
              </a:rPr>
              <a:t>CONTENT</a:t>
            </a:r>
            <a:endParaRPr lang="ko-KR" altLang="en-US" sz="4400" b="1">
              <a:latin typeface="Adobe Garamond Pro Bold" panose="02020702060506020403" pitchFamily="18" charset="0"/>
              <a:ea typeface="Adobe 고딕 Std B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DACF2A-2097-9D88-A162-25F1DAC6AE0F}"/>
              </a:ext>
            </a:extLst>
          </p:cNvPr>
          <p:cNvSpPr/>
          <p:nvPr/>
        </p:nvSpPr>
        <p:spPr>
          <a:xfrm>
            <a:off x="0" y="4114796"/>
            <a:ext cx="12192000" cy="2743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D49F78-DB12-9774-A964-EE81AF1C6DEA}"/>
              </a:ext>
            </a:extLst>
          </p:cNvPr>
          <p:cNvSpPr/>
          <p:nvPr/>
        </p:nvSpPr>
        <p:spPr>
          <a:xfrm>
            <a:off x="280506" y="2454675"/>
            <a:ext cx="2584080" cy="31693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86B43-E91F-FBFD-D91C-17BE74C63B9F}"/>
              </a:ext>
            </a:extLst>
          </p:cNvPr>
          <p:cNvSpPr txBox="1"/>
          <p:nvPr/>
        </p:nvSpPr>
        <p:spPr>
          <a:xfrm>
            <a:off x="1003612" y="2830766"/>
            <a:ext cx="1109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600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E07A4-7661-516B-F9CE-66C3CBD8FA6A}"/>
              </a:ext>
            </a:extLst>
          </p:cNvPr>
          <p:cNvSpPr txBox="1"/>
          <p:nvPr/>
        </p:nvSpPr>
        <p:spPr>
          <a:xfrm>
            <a:off x="370683" y="4027234"/>
            <a:ext cx="23947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rgbClr val="000000"/>
                </a:solidFill>
                <a:latin typeface="Adobe Garamond Pro Bold" panose="02020702060506020403" pitchFamily="18" charset="0"/>
              </a:rPr>
              <a:t>Data Research</a:t>
            </a:r>
            <a:endParaRPr lang="ko-KR" altLang="en-US" sz="3600">
              <a:latin typeface="Adobe Garamond Pro Bold" panose="02020702060506020403" pitchFamily="18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A07045-CBBC-4DA2-9177-B5531034CF37}"/>
              </a:ext>
            </a:extLst>
          </p:cNvPr>
          <p:cNvSpPr/>
          <p:nvPr/>
        </p:nvSpPr>
        <p:spPr>
          <a:xfrm>
            <a:off x="3280396" y="2454675"/>
            <a:ext cx="2584080" cy="31693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2CF93-CFDF-B775-87C5-6175CFB64E37}"/>
              </a:ext>
            </a:extLst>
          </p:cNvPr>
          <p:cNvSpPr txBox="1"/>
          <p:nvPr/>
        </p:nvSpPr>
        <p:spPr>
          <a:xfrm>
            <a:off x="4003502" y="2830766"/>
            <a:ext cx="1109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600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2F59E5-7AE0-83C7-26D1-FA5DAA33F153}"/>
              </a:ext>
            </a:extLst>
          </p:cNvPr>
          <p:cNvSpPr/>
          <p:nvPr/>
        </p:nvSpPr>
        <p:spPr>
          <a:xfrm>
            <a:off x="6280286" y="2454675"/>
            <a:ext cx="2584080" cy="31693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F1125-283A-717F-4028-9CD3C931E18B}"/>
              </a:ext>
            </a:extLst>
          </p:cNvPr>
          <p:cNvSpPr txBox="1"/>
          <p:nvPr/>
        </p:nvSpPr>
        <p:spPr>
          <a:xfrm>
            <a:off x="7003392" y="2830766"/>
            <a:ext cx="1109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600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CAE9A9-2475-0F8E-5AD2-96D0F1DA3B6A}"/>
              </a:ext>
            </a:extLst>
          </p:cNvPr>
          <p:cNvSpPr txBox="1"/>
          <p:nvPr/>
        </p:nvSpPr>
        <p:spPr>
          <a:xfrm>
            <a:off x="6370463" y="4253064"/>
            <a:ext cx="2394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3400">
              <a:latin typeface="Adobe Garamond Pro Bold" panose="02020702060506020403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068376-DA9B-9254-9845-2C8EC77110FA}"/>
              </a:ext>
            </a:extLst>
          </p:cNvPr>
          <p:cNvSpPr/>
          <p:nvPr/>
        </p:nvSpPr>
        <p:spPr>
          <a:xfrm>
            <a:off x="9280176" y="2454675"/>
            <a:ext cx="2584080" cy="31693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600E90-DDD7-B9EA-B752-2939899D8136}"/>
              </a:ext>
            </a:extLst>
          </p:cNvPr>
          <p:cNvSpPr txBox="1"/>
          <p:nvPr/>
        </p:nvSpPr>
        <p:spPr>
          <a:xfrm>
            <a:off x="10003282" y="2830766"/>
            <a:ext cx="1109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sz="600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8D7024-2185-8B60-3FA7-AC773717D27D}"/>
              </a:ext>
            </a:extLst>
          </p:cNvPr>
          <p:cNvSpPr txBox="1"/>
          <p:nvPr/>
        </p:nvSpPr>
        <p:spPr>
          <a:xfrm>
            <a:off x="9370353" y="4253064"/>
            <a:ext cx="2394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Evaluation</a:t>
            </a:r>
            <a:endParaRPr lang="ko-KR" altLang="en-US" sz="3400">
              <a:latin typeface="Adobe Garamond Pro Bold" panose="02020702060506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055B9-0AA4-A72C-A802-4727220AF2FE}"/>
              </a:ext>
            </a:extLst>
          </p:cNvPr>
          <p:cNvSpPr txBox="1"/>
          <p:nvPr/>
        </p:nvSpPr>
        <p:spPr>
          <a:xfrm>
            <a:off x="280507" y="5762270"/>
            <a:ext cx="2584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- Brainstorming</a:t>
            </a:r>
          </a:p>
          <a:p>
            <a:r>
              <a:rPr lang="en-US" altLang="ko-KR" sz="2400">
                <a:solidFill>
                  <a:schemeClr val="bg1"/>
                </a:solidFill>
                <a:latin typeface="Adobe Garamond Pro Bold" panose="02020702060506020403" pitchFamily="18" charset="0"/>
              </a:rPr>
              <a:t>- </a:t>
            </a:r>
            <a:r>
              <a:rPr lang="en-US" altLang="ko-KR" sz="24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Personas</a:t>
            </a:r>
            <a:endParaRPr lang="ko-KR" altLang="en-US" sz="24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49796-8451-5463-EC05-0A0308D02594}"/>
              </a:ext>
            </a:extLst>
          </p:cNvPr>
          <p:cNvSpPr txBox="1"/>
          <p:nvPr/>
        </p:nvSpPr>
        <p:spPr>
          <a:xfrm>
            <a:off x="3280396" y="5762270"/>
            <a:ext cx="2584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- Wireframe</a:t>
            </a:r>
          </a:p>
          <a:p>
            <a:r>
              <a:rPr lang="en-US" altLang="ko-KR" sz="2400">
                <a:solidFill>
                  <a:schemeClr val="bg1"/>
                </a:solidFill>
                <a:latin typeface="Adobe Garamond Pro Bold" panose="02020702060506020403" pitchFamily="18" charset="0"/>
              </a:rPr>
              <a:t>- Prototype</a:t>
            </a:r>
            <a:endParaRPr lang="ko-KR" altLang="en-US" sz="24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CA4D3-7459-3466-0C2B-B347515997F2}"/>
              </a:ext>
            </a:extLst>
          </p:cNvPr>
          <p:cNvSpPr txBox="1"/>
          <p:nvPr/>
        </p:nvSpPr>
        <p:spPr>
          <a:xfrm>
            <a:off x="3370967" y="4253064"/>
            <a:ext cx="2394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Planning</a:t>
            </a:r>
            <a:endParaRPr lang="ko-KR" altLang="en-US" sz="3400">
              <a:latin typeface="Adobe Garamond Pro Bold" panose="02020702060506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B04B0-202D-30E6-84C0-D98FF0F1AB2D}"/>
              </a:ext>
            </a:extLst>
          </p:cNvPr>
          <p:cNvSpPr txBox="1"/>
          <p:nvPr/>
        </p:nvSpPr>
        <p:spPr>
          <a:xfrm>
            <a:off x="6280285" y="5762269"/>
            <a:ext cx="3289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- UI design guide</a:t>
            </a:r>
          </a:p>
          <a:p>
            <a:r>
              <a:rPr lang="en-US" altLang="ko-KR" sz="2400">
                <a:solidFill>
                  <a:schemeClr val="bg1"/>
                </a:solidFill>
                <a:latin typeface="Adobe Garamond Pro Bold" panose="02020702060506020403" pitchFamily="18" charset="0"/>
              </a:rPr>
              <a:t>- Code implementation</a:t>
            </a:r>
            <a:endParaRPr lang="ko-KR" altLang="en-US" sz="24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7C47024-1DFA-F5DC-81D1-1CBE5C44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38" y="1555191"/>
            <a:ext cx="966042" cy="966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D06DDE7-E08F-1F17-225C-8DA193B8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97" y="1510898"/>
            <a:ext cx="1067178" cy="1067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4CE3E2-5F35-51A5-DA3C-469EE995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27" y="1546174"/>
            <a:ext cx="966042" cy="966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339FB97-AAA7-2884-33C0-864D98DCF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721" y="1510929"/>
            <a:ext cx="1041218" cy="1041218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677C6A8-15B8-9216-3A3B-1E3AD6B84017}"/>
              </a:ext>
            </a:extLst>
          </p:cNvPr>
          <p:cNvCxnSpPr>
            <a:endCxn id="5" idx="1"/>
          </p:cNvCxnSpPr>
          <p:nvPr/>
        </p:nvCxnSpPr>
        <p:spPr>
          <a:xfrm>
            <a:off x="280506" y="436846"/>
            <a:ext cx="427763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5821BD6-74BA-7C06-1692-374ECC035AB1}"/>
              </a:ext>
            </a:extLst>
          </p:cNvPr>
          <p:cNvCxnSpPr/>
          <p:nvPr/>
        </p:nvCxnSpPr>
        <p:spPr>
          <a:xfrm>
            <a:off x="7586624" y="436846"/>
            <a:ext cx="427763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3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9F12-5701-1DAC-FC41-C82E0751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E8365-A257-3B59-5EEF-11D363F6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004048-24C9-524C-21C2-26537D1A9EAC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958B9-36C5-255E-D564-5445AAA6DF25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592498-152B-1F16-8F09-AD333E306181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701355-B2F0-DC51-9BF6-01C3B0201F5D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3AEC82-889B-DEF9-2611-7DEDA315E3C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BA23F8-4C66-0863-D33D-EE68F0B99A60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E1F93-70A4-2852-5583-3B3CBDD6F6AA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52CD-E2CD-39D2-DDCB-3A2B519A7EDE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implementation(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sub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7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9F12-5701-1DAC-FC41-C82E0751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E8365-A257-3B59-5EEF-11D363F6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004048-24C9-524C-21C2-26537D1A9EAC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958B9-36C5-255E-D564-5445AAA6DF25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592498-152B-1F16-8F09-AD333E306181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701355-B2F0-DC51-9BF6-01C3B0201F5D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3AEC82-889B-DEF9-2611-7DEDA315E3C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BA23F8-4C66-0863-D33D-EE68F0B99A60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E1F93-70A4-2852-5583-3B3CBDD6F6AA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Implement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52CD-E2CD-39D2-DDCB-3A2B519A7EDE}"/>
              </a:ext>
            </a:extLst>
          </p:cNvPr>
          <p:cNvSpPr txBox="1"/>
          <p:nvPr/>
        </p:nvSpPr>
        <p:spPr>
          <a:xfrm>
            <a:off x="3599150" y="0"/>
            <a:ext cx="50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Code 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implementation(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sub</a:t>
            </a:r>
            <a:r>
              <a:rPr lang="en-US" altLang="ko-KR" sz="320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934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B8A7-B1B7-ED0A-BEBA-7CD5D88E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B252D9-151D-C628-5A12-79DF292B2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466" y="6313224"/>
            <a:ext cx="541538" cy="54153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D432DB-7B5F-5337-CD68-D6E34DF53572}"/>
              </a:ext>
            </a:extLst>
          </p:cNvPr>
          <p:cNvCxnSpPr>
            <a:cxnSpLocks/>
          </p:cNvCxnSpPr>
          <p:nvPr/>
        </p:nvCxnSpPr>
        <p:spPr>
          <a:xfrm>
            <a:off x="3595456" y="6584839"/>
            <a:ext cx="7641335" cy="3466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F9078B-E11F-1ABC-BD0E-D9055D197A9A}"/>
              </a:ext>
            </a:extLst>
          </p:cNvPr>
          <p:cNvSpPr/>
          <p:nvPr/>
        </p:nvSpPr>
        <p:spPr>
          <a:xfrm>
            <a:off x="0" y="-1"/>
            <a:ext cx="3213717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69A2B-FDD2-B080-2FD6-D90B023B660C}"/>
              </a:ext>
            </a:extLst>
          </p:cNvPr>
          <p:cNvSpPr txBox="1"/>
          <p:nvPr/>
        </p:nvSpPr>
        <p:spPr>
          <a:xfrm>
            <a:off x="630314" y="310010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Evaluation</a:t>
            </a:r>
            <a:endParaRPr lang="ko-KR" altLang="en-US" sz="32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D9A94-02DA-2B0E-C72C-9B45E15913AE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39F9C37-F091-66B0-9B60-8656BC63F0F1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5B87A34-3408-DBB7-A1A1-29C29B1E39FD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D2A66C8-165B-3980-9E02-190C6A25C0C7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4C507A-223E-7327-D0D5-49B7891460A5}"/>
              </a:ext>
            </a:extLst>
          </p:cNvPr>
          <p:cNvSpPr/>
          <p:nvPr/>
        </p:nvSpPr>
        <p:spPr>
          <a:xfrm>
            <a:off x="3907926" y="997030"/>
            <a:ext cx="7594713" cy="46517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91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CCC06C-1322-2FCB-89FD-8DF239BA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466" y="6313224"/>
            <a:ext cx="541538" cy="54153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C87233-E260-767A-9E9F-4A488DC5BBA1}"/>
              </a:ext>
            </a:extLst>
          </p:cNvPr>
          <p:cNvCxnSpPr>
            <a:cxnSpLocks/>
          </p:cNvCxnSpPr>
          <p:nvPr/>
        </p:nvCxnSpPr>
        <p:spPr>
          <a:xfrm>
            <a:off x="3595456" y="6584839"/>
            <a:ext cx="7641335" cy="3466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623F7C-165F-CB0A-70DF-6FFA423F7AEA}"/>
              </a:ext>
            </a:extLst>
          </p:cNvPr>
          <p:cNvSpPr/>
          <p:nvPr/>
        </p:nvSpPr>
        <p:spPr>
          <a:xfrm>
            <a:off x="0" y="-1"/>
            <a:ext cx="3213717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B6A30-9763-A4A4-7095-1376B7FBA728}"/>
              </a:ext>
            </a:extLst>
          </p:cNvPr>
          <p:cNvSpPr txBox="1"/>
          <p:nvPr/>
        </p:nvSpPr>
        <p:spPr>
          <a:xfrm>
            <a:off x="0" y="-3264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Project Schedule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749B3-210F-F5F1-1456-D8ACBEF3FC36}"/>
              </a:ext>
            </a:extLst>
          </p:cNvPr>
          <p:cNvSpPr txBox="1"/>
          <p:nvPr/>
        </p:nvSpPr>
        <p:spPr>
          <a:xfrm>
            <a:off x="983243" y="1324417"/>
            <a:ext cx="2394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Adobe Garamond Pro Bold" panose="02020702060506020403" pitchFamily="18" charset="0"/>
              </a:rPr>
              <a:t>1 Week</a:t>
            </a:r>
            <a:endParaRPr lang="ko-KR" altLang="en-US" sz="28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61EB8F-F302-AC32-F260-9488798D55D6}"/>
              </a:ext>
            </a:extLst>
          </p:cNvPr>
          <p:cNvSpPr txBox="1"/>
          <p:nvPr/>
        </p:nvSpPr>
        <p:spPr>
          <a:xfrm>
            <a:off x="983243" y="2417611"/>
            <a:ext cx="2394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Adobe Garamond Pro Bold" panose="02020702060506020403" pitchFamily="18" charset="0"/>
              </a:rPr>
              <a:t>2 Week</a:t>
            </a:r>
            <a:endParaRPr lang="ko-KR" altLang="en-US" sz="28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12827-762D-7B61-41CF-01E0C3E35F5E}"/>
              </a:ext>
            </a:extLst>
          </p:cNvPr>
          <p:cNvSpPr txBox="1"/>
          <p:nvPr/>
        </p:nvSpPr>
        <p:spPr>
          <a:xfrm>
            <a:off x="983243" y="3440850"/>
            <a:ext cx="2394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Adobe Garamond Pro Bold" panose="02020702060506020403" pitchFamily="18" charset="0"/>
              </a:rPr>
              <a:t>3 Week</a:t>
            </a:r>
            <a:endParaRPr lang="ko-KR" altLang="en-US" sz="28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2F3A52-9974-8FAD-4349-B5A203C0F121}"/>
              </a:ext>
            </a:extLst>
          </p:cNvPr>
          <p:cNvSpPr txBox="1"/>
          <p:nvPr/>
        </p:nvSpPr>
        <p:spPr>
          <a:xfrm>
            <a:off x="983243" y="4464089"/>
            <a:ext cx="2394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Adobe Garamond Pro Bold" panose="02020702060506020403" pitchFamily="18" charset="0"/>
              </a:rPr>
              <a:t>4 Week</a:t>
            </a:r>
            <a:endParaRPr lang="ko-KR" altLang="en-US" sz="280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2DF3D9-6B23-4DAE-A674-17A91377E285}"/>
              </a:ext>
            </a:extLst>
          </p:cNvPr>
          <p:cNvCxnSpPr>
            <a:cxnSpLocks/>
          </p:cNvCxnSpPr>
          <p:nvPr/>
        </p:nvCxnSpPr>
        <p:spPr>
          <a:xfrm>
            <a:off x="301841" y="2010391"/>
            <a:ext cx="32137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E666C69-FBDD-2F96-E866-91C36CE02E8A}"/>
              </a:ext>
            </a:extLst>
          </p:cNvPr>
          <p:cNvCxnSpPr>
            <a:cxnSpLocks/>
          </p:cNvCxnSpPr>
          <p:nvPr/>
        </p:nvCxnSpPr>
        <p:spPr>
          <a:xfrm>
            <a:off x="301841" y="3066834"/>
            <a:ext cx="32137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328484-797C-915E-8EF6-E4E19FFC9D3A}"/>
              </a:ext>
            </a:extLst>
          </p:cNvPr>
          <p:cNvCxnSpPr>
            <a:cxnSpLocks/>
          </p:cNvCxnSpPr>
          <p:nvPr/>
        </p:nvCxnSpPr>
        <p:spPr>
          <a:xfrm>
            <a:off x="301841" y="4141032"/>
            <a:ext cx="32137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213EDB0-D98C-BA91-DA23-8AEA5C0495C8}"/>
              </a:ext>
            </a:extLst>
          </p:cNvPr>
          <p:cNvCxnSpPr>
            <a:cxnSpLocks/>
          </p:cNvCxnSpPr>
          <p:nvPr/>
        </p:nvCxnSpPr>
        <p:spPr>
          <a:xfrm>
            <a:off x="301841" y="5241863"/>
            <a:ext cx="32137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DF8CF0C-52C5-1B12-F111-513BDD87C4F0}"/>
              </a:ext>
            </a:extLst>
          </p:cNvPr>
          <p:cNvSpPr/>
          <p:nvPr/>
        </p:nvSpPr>
        <p:spPr>
          <a:xfrm>
            <a:off x="3515558" y="1216439"/>
            <a:ext cx="3053918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주제선정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및 자료조사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ED0EC3-BF4B-A05F-7006-D30B3F8CBA2A}"/>
              </a:ext>
            </a:extLst>
          </p:cNvPr>
          <p:cNvSpPr/>
          <p:nvPr/>
        </p:nvSpPr>
        <p:spPr>
          <a:xfrm>
            <a:off x="6862439" y="1216439"/>
            <a:ext cx="3053918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메인와이어프레임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BF3972-C124-86ED-279E-F3989B18E719}"/>
              </a:ext>
            </a:extLst>
          </p:cNvPr>
          <p:cNvSpPr/>
          <p:nvPr/>
        </p:nvSpPr>
        <p:spPr>
          <a:xfrm>
            <a:off x="10209320" y="1216439"/>
            <a:ext cx="1890944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코딩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25E8F20-7D01-F538-6B4E-C09C2BBCCF43}"/>
              </a:ext>
            </a:extLst>
          </p:cNvPr>
          <p:cNvSpPr/>
          <p:nvPr/>
        </p:nvSpPr>
        <p:spPr>
          <a:xfrm>
            <a:off x="3515558" y="2360419"/>
            <a:ext cx="6400800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코딩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EAA8295-7D4C-115A-5E66-4694DB437465}"/>
              </a:ext>
            </a:extLst>
          </p:cNvPr>
          <p:cNvSpPr/>
          <p:nvPr/>
        </p:nvSpPr>
        <p:spPr>
          <a:xfrm>
            <a:off x="10209320" y="2360419"/>
            <a:ext cx="1890944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미디어쿼리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D6B8E8B-2FE4-9030-0223-94D688633076}"/>
              </a:ext>
            </a:extLst>
          </p:cNvPr>
          <p:cNvSpPr/>
          <p:nvPr/>
        </p:nvSpPr>
        <p:spPr>
          <a:xfrm>
            <a:off x="3515558" y="3384615"/>
            <a:ext cx="2769833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미디어쿼리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2F6313-F0FD-CAAB-098A-229630BEDA90}"/>
              </a:ext>
            </a:extLst>
          </p:cNvPr>
          <p:cNvSpPr/>
          <p:nvPr/>
        </p:nvSpPr>
        <p:spPr>
          <a:xfrm>
            <a:off x="6505342" y="3384615"/>
            <a:ext cx="1557573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B645A2-ED65-E99E-AE2D-7B90232747F1}"/>
              </a:ext>
            </a:extLst>
          </p:cNvPr>
          <p:cNvSpPr/>
          <p:nvPr/>
        </p:nvSpPr>
        <p:spPr>
          <a:xfrm>
            <a:off x="8282866" y="3392411"/>
            <a:ext cx="3817397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코딩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F04312-0B8D-F90B-8BB2-889B3BF50C80}"/>
              </a:ext>
            </a:extLst>
          </p:cNvPr>
          <p:cNvSpPr/>
          <p:nvPr/>
        </p:nvSpPr>
        <p:spPr>
          <a:xfrm>
            <a:off x="3515559" y="4407854"/>
            <a:ext cx="2769832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코딩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0369E1-7693-3CE0-218D-C10628E05B7A}"/>
              </a:ext>
            </a:extLst>
          </p:cNvPr>
          <p:cNvSpPr/>
          <p:nvPr/>
        </p:nvSpPr>
        <p:spPr>
          <a:xfrm>
            <a:off x="6569476" y="4407854"/>
            <a:ext cx="5530787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미디어쿼리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31B89D-F62C-6D0F-0373-370066ED7093}"/>
              </a:ext>
            </a:extLst>
          </p:cNvPr>
          <p:cNvSpPr/>
          <p:nvPr/>
        </p:nvSpPr>
        <p:spPr>
          <a:xfrm>
            <a:off x="3515558" y="5381490"/>
            <a:ext cx="2625833" cy="6356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A3677E-C1B4-69EE-3A32-C9DAE1322B98}"/>
              </a:ext>
            </a:extLst>
          </p:cNvPr>
          <p:cNvSpPr txBox="1"/>
          <p:nvPr/>
        </p:nvSpPr>
        <p:spPr>
          <a:xfrm>
            <a:off x="8777794" y="605941"/>
            <a:ext cx="3322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>
                <a:latin typeface="Adobe Garamond Pro Bold" panose="02020702060506020403" pitchFamily="18" charset="0"/>
              </a:rPr>
              <a:t>Period : A month</a:t>
            </a:r>
            <a:endParaRPr lang="ko-KR" altLang="en-US" sz="200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64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9C48A-35AD-344B-7127-41BC07D6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1FC4C-6509-6CCB-4BBF-34FAA048ABB8}"/>
              </a:ext>
            </a:extLst>
          </p:cNvPr>
          <p:cNvSpPr txBox="1"/>
          <p:nvPr/>
        </p:nvSpPr>
        <p:spPr>
          <a:xfrm>
            <a:off x="307139" y="6135929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000000"/>
                </a:solidFill>
                <a:latin typeface="Adobe Garamond Pro Bold" panose="02020702060506020403" pitchFamily="18" charset="0"/>
              </a:rPr>
              <a:t>Data Research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0EEA3-9F69-C24F-B4E2-C53473AAC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51297E-F451-8F8B-213B-1CB6C136CC64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120A77-26DE-0E74-0EC2-85BA6232417D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3491A-CCAE-6CFD-3ED8-6BFC9231B009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Brainstorming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0A7304-0CCC-874E-C7FF-69E32C124EB9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C38030-5C71-571C-F46E-EFEFB9DFDA2F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78A0A5-332D-5E4C-07E6-378B91E1FFBB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387FAF-C829-95FD-BE93-03B72AA6B0D5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958C65-7495-92F0-99F7-5B94EB61F791}"/>
              </a:ext>
            </a:extLst>
          </p:cNvPr>
          <p:cNvSpPr/>
          <p:nvPr/>
        </p:nvSpPr>
        <p:spPr>
          <a:xfrm>
            <a:off x="395915" y="2081965"/>
            <a:ext cx="4172505" cy="24679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>
                <a:latin typeface="Adobe Garamond Pro Bold" panose="02020702060506020403" pitchFamily="18" charset="0"/>
              </a:rPr>
              <a:t>TOPIC</a:t>
            </a:r>
            <a:endParaRPr lang="ko-KR" altLang="en-US" sz="4400" b="1">
              <a:latin typeface="Adobe Garamond Pro Bold" panose="02020702060506020403" pitchFamily="18" charset="0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32F740F9-F9B4-D6F3-2C76-5789ADF4C134}"/>
              </a:ext>
            </a:extLst>
          </p:cNvPr>
          <p:cNvSpPr/>
          <p:nvPr/>
        </p:nvSpPr>
        <p:spPr>
          <a:xfrm>
            <a:off x="4768159" y="3015187"/>
            <a:ext cx="1523442" cy="75460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4C507A-223E-7327-D0D5-49B7891460A5}"/>
              </a:ext>
            </a:extLst>
          </p:cNvPr>
          <p:cNvSpPr/>
          <p:nvPr/>
        </p:nvSpPr>
        <p:spPr>
          <a:xfrm>
            <a:off x="6514394" y="1412768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편집샵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FB6572-1CC7-97AD-2DE9-15866F198F99}"/>
              </a:ext>
            </a:extLst>
          </p:cNvPr>
          <p:cNvSpPr/>
          <p:nvPr/>
        </p:nvSpPr>
        <p:spPr>
          <a:xfrm>
            <a:off x="8893609" y="1412768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해외직구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4419A4-2046-4399-0AF0-578752B41835}"/>
              </a:ext>
            </a:extLst>
          </p:cNvPr>
          <p:cNvSpPr/>
          <p:nvPr/>
        </p:nvSpPr>
        <p:spPr>
          <a:xfrm>
            <a:off x="7747923" y="2240759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온라인전문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C44BB2-0436-6121-7F48-64E839801027}"/>
              </a:ext>
            </a:extLst>
          </p:cNvPr>
          <p:cNvSpPr/>
          <p:nvPr/>
        </p:nvSpPr>
        <p:spPr>
          <a:xfrm>
            <a:off x="10212693" y="2240759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명품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34C46E-9C4A-D1D3-DDBC-5C85E13402B7}"/>
              </a:ext>
            </a:extLst>
          </p:cNvPr>
          <p:cNvSpPr/>
          <p:nvPr/>
        </p:nvSpPr>
        <p:spPr>
          <a:xfrm>
            <a:off x="6514394" y="3115077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8C33A4-73E6-AC7B-E53E-F199A8C60AD1}"/>
              </a:ext>
            </a:extLst>
          </p:cNvPr>
          <p:cNvSpPr/>
          <p:nvPr/>
        </p:nvSpPr>
        <p:spPr>
          <a:xfrm>
            <a:off x="8893609" y="3115077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2CC194-FF68-9CBC-A80F-2D23DC274929}"/>
              </a:ext>
            </a:extLst>
          </p:cNvPr>
          <p:cNvSpPr/>
          <p:nvPr/>
        </p:nvSpPr>
        <p:spPr>
          <a:xfrm>
            <a:off x="7747923" y="3943068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악세사리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A38B1F-7698-D046-33B4-51DE64F7BB62}"/>
              </a:ext>
            </a:extLst>
          </p:cNvPr>
          <p:cNvSpPr/>
          <p:nvPr/>
        </p:nvSpPr>
        <p:spPr>
          <a:xfrm>
            <a:off x="10212693" y="3943068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희소성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1F34F8-BB5F-0264-FA4E-EA307657D3A0}"/>
              </a:ext>
            </a:extLst>
          </p:cNvPr>
          <p:cNvSpPr/>
          <p:nvPr/>
        </p:nvSpPr>
        <p:spPr>
          <a:xfrm>
            <a:off x="6514394" y="4767379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정보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85E501-3FAA-78F1-F6BE-2BEE9018AD56}"/>
              </a:ext>
            </a:extLst>
          </p:cNvPr>
          <p:cNvSpPr/>
          <p:nvPr/>
        </p:nvSpPr>
        <p:spPr>
          <a:xfrm>
            <a:off x="8979164" y="4767379"/>
            <a:ext cx="1741373" cy="4959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</a:t>
            </a:r>
          </a:p>
        </p:txBody>
      </p:sp>
    </p:spTree>
    <p:extLst>
      <p:ext uri="{BB962C8B-B14F-4D97-AF65-F5344CB8AC3E}">
        <p14:creationId xmlns:p14="http://schemas.microsoft.com/office/powerpoint/2010/main" val="370699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E5F74-48EA-C9E6-6F7A-F3C65105A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1CEABC-3302-D215-4488-364EF1659F0B}"/>
              </a:ext>
            </a:extLst>
          </p:cNvPr>
          <p:cNvSpPr txBox="1"/>
          <p:nvPr/>
        </p:nvSpPr>
        <p:spPr>
          <a:xfrm>
            <a:off x="307139" y="6135929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000000"/>
                </a:solidFill>
                <a:latin typeface="Adobe Garamond Pro Bold" panose="02020702060506020403" pitchFamily="18" charset="0"/>
              </a:rPr>
              <a:t>Data Research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5C10EE-65D3-D33C-5971-98DDC94A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DBFF18-5DB9-C6C7-5996-2C7680050E3E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E32A01-8662-C103-6470-96B25EFB9E5B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24510-1071-D89E-407B-81CF1C406B39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Personas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8C10C9-4EBB-CDB9-C516-07FC3C42427F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CF6031-58E0-E27C-4B2C-2132B58BF9BB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619965E-18C0-C9E9-41D3-0B08938A4BF7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EA8ED9B-1994-1100-BB1C-CCD06BBE516A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958C65-7495-92F0-99F7-5B94EB61F791}"/>
              </a:ext>
            </a:extLst>
          </p:cNvPr>
          <p:cNvSpPr/>
          <p:nvPr/>
        </p:nvSpPr>
        <p:spPr>
          <a:xfrm>
            <a:off x="213064" y="833041"/>
            <a:ext cx="4172505" cy="50998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Adobe Garamond Pro Bold" panose="02020702060506020403" pitchFamily="18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2DF3D9-6B23-4DAE-A674-17A91377E285}"/>
              </a:ext>
            </a:extLst>
          </p:cNvPr>
          <p:cNvCxnSpPr>
            <a:cxnSpLocks/>
          </p:cNvCxnSpPr>
          <p:nvPr/>
        </p:nvCxnSpPr>
        <p:spPr>
          <a:xfrm flipH="1">
            <a:off x="4230168" y="1526405"/>
            <a:ext cx="756302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8749B3-210F-F5F1-1456-D8ACBEF3FC36}"/>
              </a:ext>
            </a:extLst>
          </p:cNvPr>
          <p:cNvSpPr txBox="1"/>
          <p:nvPr/>
        </p:nvSpPr>
        <p:spPr>
          <a:xfrm>
            <a:off x="4385569" y="1003185"/>
            <a:ext cx="2203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mtClean="0">
                <a:latin typeface="Adobe Garamond Pro Bold" panose="02020702060506020403" pitchFamily="18" charset="0"/>
              </a:rPr>
              <a:t>Name : 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749B3-210F-F5F1-1456-D8ACBEF3FC36}"/>
              </a:ext>
            </a:extLst>
          </p:cNvPr>
          <p:cNvSpPr txBox="1"/>
          <p:nvPr/>
        </p:nvSpPr>
        <p:spPr>
          <a:xfrm>
            <a:off x="6987763" y="1007142"/>
            <a:ext cx="2203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mtClean="0">
                <a:latin typeface="Adobe Garamond Pro Bold" panose="02020702060506020403" pitchFamily="18" charset="0"/>
              </a:rPr>
              <a:t> : </a:t>
            </a:r>
            <a:endParaRPr lang="ko-KR" altLang="en-US" sz="280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4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366C0-EEE5-BF97-A4F7-6E49468A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5EFFD5-A614-64A9-5CF1-5C125B2CA200}"/>
              </a:ext>
            </a:extLst>
          </p:cNvPr>
          <p:cNvSpPr txBox="1"/>
          <p:nvPr/>
        </p:nvSpPr>
        <p:spPr>
          <a:xfrm>
            <a:off x="307139" y="6135929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000000"/>
                </a:solidFill>
                <a:latin typeface="Adobe Garamond Pro Bold" panose="02020702060506020403" pitchFamily="18" charset="0"/>
              </a:rPr>
              <a:t>Data Research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CB7461-48BD-F9DD-7D35-8056B252B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7AC666-8A05-C9CA-02AD-52A8A8F95597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9CC619-3255-6ECA-F362-82352949EEC7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F8674-8283-6230-AC35-AC5ECA5A58D8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Personas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2D03DB5-9A39-AEC2-9303-49AA873DA557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B10D20-696C-924C-BF81-E1698C03DB6C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9C74CB-4631-D38F-8F86-04FAFBC0BE95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6FE0A32-BEB2-4C89-0705-0948322D5E95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3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0506A-AB85-7E85-7E50-85AF05E9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70A6DE-7656-973B-3E04-435BBBE12423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Planning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245B81-8FA9-1F02-6FCF-B30228E1C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B02D2F-8EFA-4424-8010-1ACEE6D5FCB5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61DD80-826B-4825-D734-D92935D471B9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05E0C-A5BC-2F37-EB30-824BB2F756BB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 smtClean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Wireframe(main)</a:t>
            </a:r>
            <a:endParaRPr lang="en-US" altLang="ko-KR" sz="3200" b="0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0646A7-8684-856B-25AA-FCA8544E20D4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EDE51D4-B2A1-315F-59B0-9FD776532358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420CB5-10D7-C157-60B7-FDB999F8B702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87934B-084E-7E23-49FB-CC2ED6520FE1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19"/>
          <a:stretch/>
        </p:blipFill>
        <p:spPr>
          <a:xfrm>
            <a:off x="2382059" y="797256"/>
            <a:ext cx="3347148" cy="5124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0" r="912"/>
          <a:stretch/>
        </p:blipFill>
        <p:spPr>
          <a:xfrm>
            <a:off x="6509434" y="766788"/>
            <a:ext cx="2523472" cy="5514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6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0506A-AB85-7E85-7E50-85AF05E9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70A6DE-7656-973B-3E04-435BBBE12423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Planning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245B81-8FA9-1F02-6FCF-B30228E1C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B02D2F-8EFA-4424-8010-1ACEE6D5FCB5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61DD80-826B-4825-D734-D92935D471B9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05E0C-A5BC-2F37-EB30-824BB2F756BB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 smtClean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Wireframe(sub)</a:t>
            </a:r>
            <a:endParaRPr lang="en-US" altLang="ko-KR" sz="3200" b="0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0646A7-8684-856B-25AA-FCA8544E20D4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EDE51D4-B2A1-315F-59B0-9FD776532358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420CB5-10D7-C157-60B7-FDB999F8B702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87934B-084E-7E23-49FB-CC2ED6520FE1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0" y="1785501"/>
            <a:ext cx="5550423" cy="2709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34" y="686042"/>
            <a:ext cx="2104604" cy="5731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7"/>
          <a:stretch/>
        </p:blipFill>
        <p:spPr>
          <a:xfrm>
            <a:off x="9594060" y="668807"/>
            <a:ext cx="1660487" cy="5748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292963" y="1200730"/>
            <a:ext cx="3053918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창 클릭시 보이는 화면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B64D03-DE3D-0850-F27F-88BF68A687E8}"/>
              </a:ext>
            </a:extLst>
          </p:cNvPr>
          <p:cNvCxnSpPr/>
          <p:nvPr/>
        </p:nvCxnSpPr>
        <p:spPr>
          <a:xfrm>
            <a:off x="6176422" y="3120828"/>
            <a:ext cx="656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4459837" y="5498754"/>
            <a:ext cx="2616397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Scroll </a:t>
            </a:r>
            <a:r>
              <a:rPr lang="ko-KR" altLang="en-US" sz="16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 왼쪽 상세페이지 기준으로 내려감</a:t>
            </a:r>
            <a:endParaRPr lang="ko-KR" altLang="en-US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07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41A7A-E9CA-E84F-6487-2C0D24C9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592292-CAAF-82E9-A4A1-39732B801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22" y="6280953"/>
            <a:ext cx="541538" cy="54153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A1E74F-3557-6DAB-7B1D-D37202688105}"/>
              </a:ext>
            </a:extLst>
          </p:cNvPr>
          <p:cNvCxnSpPr>
            <a:cxnSpLocks/>
          </p:cNvCxnSpPr>
          <p:nvPr/>
        </p:nvCxnSpPr>
        <p:spPr>
          <a:xfrm>
            <a:off x="395915" y="6587231"/>
            <a:ext cx="108586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A9EDAA-07FB-55B2-1A7F-51C50BC882C8}"/>
              </a:ext>
            </a:extLst>
          </p:cNvPr>
          <p:cNvSpPr/>
          <p:nvPr/>
        </p:nvSpPr>
        <p:spPr>
          <a:xfrm>
            <a:off x="0" y="-1"/>
            <a:ext cx="12192000" cy="584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2CDC1-1E4D-9FA9-1536-6896531EF1A1}"/>
              </a:ext>
            </a:extLst>
          </p:cNvPr>
          <p:cNvSpPr txBox="1"/>
          <p:nvPr/>
        </p:nvSpPr>
        <p:spPr>
          <a:xfrm>
            <a:off x="4132545" y="0"/>
            <a:ext cx="39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dobe Garamond Pro Bold" panose="02020702060506020403" pitchFamily="18" charset="0"/>
              </a:rPr>
              <a:t>Prototype(main)</a:t>
            </a:r>
            <a:endParaRPr lang="en-US" altLang="ko-KR" sz="3200" b="1" i="0">
              <a:solidFill>
                <a:schemeClr val="bg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52F75E-333F-FA97-91F0-BAFD99021E6F}"/>
              </a:ext>
            </a:extLst>
          </p:cNvPr>
          <p:cNvSpPr/>
          <p:nvPr/>
        </p:nvSpPr>
        <p:spPr>
          <a:xfrm>
            <a:off x="213064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8D3F83-2EC5-328A-FBBA-FD0A10EC8DDA}"/>
              </a:ext>
            </a:extLst>
          </p:cNvPr>
          <p:cNvSpPr/>
          <p:nvPr/>
        </p:nvSpPr>
        <p:spPr>
          <a:xfrm>
            <a:off x="506027" y="221942"/>
            <a:ext cx="159798" cy="159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E44FB94-452A-4302-231D-E292C58B0F8F}"/>
              </a:ext>
            </a:extLst>
          </p:cNvPr>
          <p:cNvSpPr/>
          <p:nvPr/>
        </p:nvSpPr>
        <p:spPr>
          <a:xfrm>
            <a:off x="798990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65467CD-CFAB-4F55-FF30-850CE9B29864}"/>
              </a:ext>
            </a:extLst>
          </p:cNvPr>
          <p:cNvSpPr/>
          <p:nvPr/>
        </p:nvSpPr>
        <p:spPr>
          <a:xfrm>
            <a:off x="1091953" y="221942"/>
            <a:ext cx="159798" cy="1597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FFC8C4-8D14-9A0E-DBB7-95A3590E3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370"/>
          <a:stretch/>
        </p:blipFill>
        <p:spPr>
          <a:xfrm>
            <a:off x="665825" y="799016"/>
            <a:ext cx="2505539" cy="5257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56AB4C-B24B-2D68-A9E5-D581A07C2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67"/>
          <a:stretch/>
        </p:blipFill>
        <p:spPr>
          <a:xfrm>
            <a:off x="8577317" y="799015"/>
            <a:ext cx="2505539" cy="5352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501878-0911-4A99-2651-B1092C51A07B}"/>
              </a:ext>
            </a:extLst>
          </p:cNvPr>
          <p:cNvSpPr txBox="1"/>
          <p:nvPr/>
        </p:nvSpPr>
        <p:spPr>
          <a:xfrm>
            <a:off x="337350" y="6134444"/>
            <a:ext cx="36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Adobe Garamond Pro Bold" panose="02020702060506020403" pitchFamily="18" charset="0"/>
              </a:rPr>
              <a:t>Planning</a:t>
            </a:r>
            <a:endParaRPr lang="ko-KR" altLang="en-US" sz="2400">
              <a:latin typeface="Adobe Garamond Pro Bold" panose="02020702060506020403" pitchFamily="18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B64D03-DE3D-0850-F27F-88BF68A687E8}"/>
              </a:ext>
            </a:extLst>
          </p:cNvPr>
          <p:cNvCxnSpPr/>
          <p:nvPr/>
        </p:nvCxnSpPr>
        <p:spPr>
          <a:xfrm>
            <a:off x="3586476" y="1864597"/>
            <a:ext cx="656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229CD76D-B984-DCCF-066A-F082948F37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13"/>
          <a:stretch/>
        </p:blipFill>
        <p:spPr>
          <a:xfrm>
            <a:off x="4661157" y="799015"/>
            <a:ext cx="3068467" cy="2740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F8DA7-2C4D-EB6B-4B15-AAD1D9162F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74" t="10328" r="985"/>
          <a:stretch/>
        </p:blipFill>
        <p:spPr>
          <a:xfrm>
            <a:off x="6052445" y="3675510"/>
            <a:ext cx="1677179" cy="27404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F367DF1-9D0C-ED02-6AF9-78B7FA4E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88" t="-75" r="7046" b="98248"/>
          <a:stretch/>
        </p:blipFill>
        <p:spPr>
          <a:xfrm>
            <a:off x="3664425" y="4283424"/>
            <a:ext cx="1176186" cy="959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D7E7F24-DB57-84C4-3AF3-E59E328DB32C}"/>
              </a:ext>
            </a:extLst>
          </p:cNvPr>
          <p:cNvCxnSpPr/>
          <p:nvPr/>
        </p:nvCxnSpPr>
        <p:spPr>
          <a:xfrm>
            <a:off x="5131292" y="4769899"/>
            <a:ext cx="656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07D541-3E23-4FF7-FC44-365725ED212C}"/>
              </a:ext>
            </a:extLst>
          </p:cNvPr>
          <p:cNvSpPr/>
          <p:nvPr/>
        </p:nvSpPr>
        <p:spPr>
          <a:xfrm>
            <a:off x="4525486" y="5410467"/>
            <a:ext cx="3053918" cy="63569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로고</a:t>
            </a:r>
            <a:r>
              <a:rPr lang="en-US" altLang="ko-KR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en-US" altLang="ko-KR" sz="1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메뉴 창</a:t>
            </a:r>
          </a:p>
        </p:txBody>
      </p:sp>
    </p:spTree>
    <p:extLst>
      <p:ext uri="{BB962C8B-B14F-4D97-AF65-F5344CB8AC3E}">
        <p14:creationId xmlns:p14="http://schemas.microsoft.com/office/powerpoint/2010/main" val="195534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405</Words>
  <Application>Microsoft Office PowerPoint</Application>
  <PresentationFormat>와이드스크린</PresentationFormat>
  <Paragraphs>132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Adobe Garamond Pro Bold</vt:lpstr>
      <vt:lpstr>Adobe 고딕 Std B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예랑 임</dc:creator>
  <cp:lastModifiedBy>YONSAI</cp:lastModifiedBy>
  <cp:revision>61</cp:revision>
  <dcterms:created xsi:type="dcterms:W3CDTF">2024-02-23T14:40:37Z</dcterms:created>
  <dcterms:modified xsi:type="dcterms:W3CDTF">2024-02-26T08:07:25Z</dcterms:modified>
</cp:coreProperties>
</file>